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sldIdLst>
    <p:sldId id="256" r:id="rId2"/>
    <p:sldId id="257" r:id="rId3"/>
    <p:sldId id="268" r:id="rId4"/>
    <p:sldId id="258" r:id="rId5"/>
    <p:sldId id="262" r:id="rId6"/>
    <p:sldId id="260" r:id="rId7"/>
    <p:sldId id="275" r:id="rId8"/>
    <p:sldId id="270" r:id="rId9"/>
    <p:sldId id="269" r:id="rId10"/>
    <p:sldId id="272" r:id="rId11"/>
    <p:sldId id="271" r:id="rId12"/>
    <p:sldId id="273" r:id="rId13"/>
    <p:sldId id="274" r:id="rId14"/>
    <p:sldId id="277" r:id="rId15"/>
    <p:sldId id="278" r:id="rId16"/>
    <p:sldId id="279" r:id="rId17"/>
    <p:sldId id="280" r:id="rId18"/>
    <p:sldId id="281" r:id="rId19"/>
    <p:sldId id="282" r:id="rId20"/>
    <p:sldId id="283" r:id="rId21"/>
    <p:sldId id="284" r:id="rId22"/>
    <p:sldId id="265" r:id="rId23"/>
    <p:sldId id="276" r:id="rId24"/>
    <p:sldId id="266" r:id="rId25"/>
    <p:sldId id="267" r:id="rId26"/>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7621" autoAdjust="0"/>
  </p:normalViewPr>
  <p:slideViewPr>
    <p:cSldViewPr>
      <p:cViewPr varScale="1">
        <p:scale>
          <a:sx n="84" d="100"/>
          <a:sy n="84" d="100"/>
        </p:scale>
        <p:origin x="888" y="6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11/25/2016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3721134382"/>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3608257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endParaRPr lang="en-US" dirty="0"/>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extLst/>
          </a:lstStyle>
          <a:p>
            <a:pPr algn="ctr"/>
            <a:fld id="{3CBC13D2-EF40-48E5-AE2D-137DA69BABF8}" type="datetime1">
              <a:rPr lang="en-US" smtClean="0">
                <a:solidFill>
                  <a:srgbClr val="FFFFFF"/>
                </a:solidFill>
              </a:rPr>
              <a:t>11/25/2016</a:t>
            </a:fld>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extLst/>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a:defRPr cap="all" baseline="0"/>
            </a:lvl1pPr>
            <a:extLst/>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endParaRPr lang="en-US" dirty="0"/>
          </a:p>
        </p:txBody>
      </p:sp>
      <p:sp>
        <p:nvSpPr>
          <p:cNvPr id="3" name="Rectangle 2"/>
          <p:cNvSpPr>
            <a:spLocks noGrp="1"/>
          </p:cNvSpPr>
          <p:nvPr>
            <p:ph type="dt" sz="half" idx="10"/>
          </p:nvPr>
        </p:nvSpPr>
        <p:spPr/>
        <p:txBody>
          <a:bodyPr/>
          <a:lstStyle/>
          <a:p>
            <a:fld id="{75F28C65-6C55-4FF1-A628-D9B4FEF5AA1D}" type="datetime1">
              <a:rPr lang="en-US" smtClean="0"/>
              <a:t>11/25/2016</a:t>
            </a:fld>
            <a:endParaRPr lang="en-US"/>
          </a:p>
        </p:txBody>
      </p:sp>
      <p:sp>
        <p:nvSpPr>
          <p:cNvPr id="4" name="Rectangle 3"/>
          <p:cNvSpPr>
            <a:spLocks noGrp="1"/>
          </p:cNvSpPr>
          <p:nvPr>
            <p:ph type="ftr" sz="quarter" idx="11"/>
          </p:nvPr>
        </p:nvSpPr>
        <p:spPr/>
        <p:txBody>
          <a:bodyPr/>
          <a:lstStyle/>
          <a:p>
            <a:endParaRPr lang="en-US"/>
          </a:p>
        </p:txBody>
      </p:sp>
      <p:sp>
        <p:nvSpPr>
          <p:cNvPr id="5" name="Rectangle 4"/>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7" name="Rectangle 6"/>
          <p:cNvSpPr>
            <a:spLocks noGrp="1"/>
          </p:cNvSpPr>
          <p:nvPr>
            <p:ph sz="quarter" idx="13"/>
          </p:nvPr>
        </p:nvSpPr>
        <p:spPr>
          <a:xfrm>
            <a:off x="609600" y="1352550"/>
            <a:ext cx="8153400"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extLst/>
          </a:lstStyle>
          <a:p>
            <a:r>
              <a:rPr lang="en-US" dirty="0"/>
              <a:t>Click to edit master title style</a:t>
            </a:r>
          </a:p>
        </p:txBody>
      </p:sp>
      <p:sp>
        <p:nvSpPr>
          <p:cNvPr id="12" name="Date Placeholder 11"/>
          <p:cNvSpPr>
            <a:spLocks noGrp="1"/>
          </p:cNvSpPr>
          <p:nvPr>
            <p:ph type="dt" sz="half" idx="10"/>
          </p:nvPr>
        </p:nvSpPr>
        <p:spPr/>
        <p:txBody>
          <a:bodyPr/>
          <a:lstStyle/>
          <a:p>
            <a:fld id="{F6FC2CC4-F146-4D76-BFD6-7A27615930BC}" type="datetime1">
              <a:rPr lang="en-US" smtClean="0"/>
              <a:t>11/25/2016</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extLst/>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3"/>
          </p:nvPr>
        </p:nvSpPr>
        <p:spPr>
          <a:xfrm>
            <a:off x="609600" y="1352551"/>
            <a:ext cx="3886200" cy="326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5"/>
          </p:nvPr>
        </p:nvSpPr>
        <p:spPr/>
        <p:txBody>
          <a:bodyPr rtlCol="0"/>
          <a:lstStyle/>
          <a:p>
            <a:fld id="{83E506F9-B4C7-40F2-B98B-DD71285B08CF}" type="datetime1">
              <a:rPr lang="en-US" smtClean="0"/>
              <a:t>11/25/2016</a:t>
            </a:fld>
            <a:endParaRPr lang="en-US"/>
          </a:p>
        </p:txBody>
      </p:sp>
      <p:sp>
        <p:nvSpPr>
          <p:cNvPr id="10" name="Slide Number Placeholder 9"/>
          <p:cNvSpPr>
            <a:spLocks noGrp="1"/>
          </p:cNvSpPr>
          <p:nvPr>
            <p:ph type="sldNum" sz="quarter" idx="16"/>
          </p:nvPr>
        </p:nvSpPr>
        <p:spPr/>
        <p:txBody>
          <a:bodyPr rtlCol="0"/>
          <a:lstStyle/>
          <a:p>
            <a:pPr algn="ctr"/>
            <a:fld id="{8F82E0A0-C266-4798-8C8F-B9F91E9DA37E}" type="slidenum">
              <a:rPr lang="en-US" sz="1400"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a:defRPr/>
            </a:lvl1pPr>
            <a:extLst/>
          </a:lstStyle>
          <a:p>
            <a:r>
              <a:rPr lang="en-US"/>
              <a:t>Click to edit Master title style</a:t>
            </a:r>
            <a:endParaRPr lang="en-US" dirty="0"/>
          </a:p>
        </p:txBody>
      </p:sp>
      <p:sp>
        <p:nvSpPr>
          <p:cNvPr id="11" name="Content Placeholder 10"/>
          <p:cNvSpPr>
            <a:spLocks noGrp="1"/>
          </p:cNvSpPr>
          <p:nvPr>
            <p:ph sz="quarter" idx="13"/>
          </p:nvPr>
        </p:nvSpPr>
        <p:spPr>
          <a:xfrm>
            <a:off x="609600" y="1919818"/>
            <a:ext cx="3886200" cy="2628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5"/>
          </p:nvPr>
        </p:nvSpPr>
        <p:spPr/>
        <p:txBody>
          <a:bodyPr rtlCol="0"/>
          <a:lstStyle/>
          <a:p>
            <a:fld id="{9FABE3C5-4FFB-4E65-A6A9-F535AB36FB4B}" type="datetime1">
              <a:rPr lang="en-US" smtClean="0"/>
              <a:t>11/25/2016</a:t>
            </a:fld>
            <a:endParaRPr lang="en-US"/>
          </a:p>
        </p:txBody>
      </p:sp>
      <p:sp>
        <p:nvSpPr>
          <p:cNvPr id="12" name="Slide Number Placeholder 11"/>
          <p:cNvSpPr>
            <a:spLocks noGrp="1"/>
          </p:cNvSpPr>
          <p:nvPr>
            <p:ph type="sldNum" sz="quarter" idx="16"/>
          </p:nvPr>
        </p:nvSpPr>
        <p:spPr/>
        <p:txBody>
          <a:bodyPr rtlCol="0"/>
          <a:lstStyle/>
          <a:p>
            <a:pPr algn="ctr"/>
            <a:fld id="{8F82E0A0-C266-4798-8C8F-B9F91E9DA37E}" type="slidenum">
              <a:rPr lang="en-US" sz="1400"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02DB2B-C190-4AAC-A947-AA7C55FF6508}" type="datetime1">
              <a:rPr lang="en-US" smtClean="0"/>
              <a:t>11/25/2016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8AEA3-8A77-4B2B-96C9-F56C0AC221C9}" type="datetime1">
              <a:rPr lang="en-US" smtClean="0"/>
              <a:t>11/25/2016</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a:buNone/>
              <a:defRPr sz="4200" b="0"/>
            </a:lvl1pPr>
            <a:extLst/>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1BF220B1-A277-4580-B0B2-2C144045249D}" type="datetime1">
              <a:rPr lang="en-US" smtClean="0"/>
              <a:t>11/25/2016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9" name="Content Placeholder 8"/>
          <p:cNvSpPr>
            <a:spLocks noGrp="1"/>
          </p:cNvSpPr>
          <p:nvPr>
            <p:ph sz="quarter" idx="13"/>
          </p:nvPr>
        </p:nvSpPr>
        <p:spPr>
          <a:xfrm>
            <a:off x="2362200" y="1428750"/>
            <a:ext cx="64008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extLst/>
          </a:lstStyle>
          <a:p>
            <a:r>
              <a:rPr lang="en-US"/>
              <a:t>Click icon to add picture</a:t>
            </a:r>
            <a:endParaRPr lang="en-US"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a:t>Click to edit Master title style</a:t>
            </a:r>
            <a:endParaRPr lang="en-US" dirty="0"/>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Date Placeholder 11"/>
          <p:cNvSpPr>
            <a:spLocks noGrp="1"/>
          </p:cNvSpPr>
          <p:nvPr>
            <p:ph type="dt" sz="half" idx="10"/>
          </p:nvPr>
        </p:nvSpPr>
        <p:spPr>
          <a:xfrm>
            <a:off x="6248400" y="4686300"/>
            <a:ext cx="2667000" cy="273844"/>
          </a:xfrm>
        </p:spPr>
        <p:txBody>
          <a:bodyPr rtlCol="0"/>
          <a:lstStyle/>
          <a:p>
            <a:fld id="{DAB20ED1-2599-44E4-BA7D-9528F9FE41C2}" type="datetime1">
              <a:rPr lang="en-US" smtClean="0"/>
              <a:t>11/25/2016</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extLst/>
          </a:lstStyle>
          <a:p>
            <a:pPr algn="ctr"/>
            <a:fld id="{8F82E0A0-C266-4798-8C8F-B9F91E9DA37E}" type="slidenum">
              <a:rPr lang="en-US" sz="2800" b="1" smtClean="0">
                <a:solidFill>
                  <a:srgbClr val="FFFFFF"/>
                </a:solidFill>
              </a:rPr>
              <a:pPr algn="ctr"/>
              <a:t>‹#›</a:t>
            </a:fld>
            <a:endParaRPr lang="en-US" sz="2800" dirty="0"/>
          </a:p>
        </p:txBody>
      </p:sp>
      <p:sp>
        <p:nvSpPr>
          <p:cNvPr id="14" name="Footer Placeholder 13"/>
          <p:cNvSpPr>
            <a:spLocks noGrp="1"/>
          </p:cNvSpPr>
          <p:nvPr>
            <p:ph type="ftr" sz="quarter" idx="12"/>
          </p:nvPr>
        </p:nvSpPr>
        <p:spPr>
          <a:xfrm>
            <a:off x="1600200" y="4686155"/>
            <a:ext cx="4572000" cy="273844"/>
          </a:xfrm>
        </p:spPr>
        <p:txBody>
          <a:bodyPr rtlCol="0"/>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extLst/>
          </a:lstStyle>
          <a:p>
            <a:fld id="{2EA3FE1B-7138-414E-BC7A-D209E31B579B}" type="datetime1">
              <a:rPr lang="en-US" smtClean="0"/>
              <a:t>11/25/2016</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extLst/>
          </a:lstStyle>
          <a:p>
            <a:pPr algn="r"/>
            <a:endParaRPr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extLst/>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rtl="0" eaLnBrk="1" latinLnBrk="0" hangingPunct="1">
        <a:spcBef>
          <a:spcPct val="0"/>
        </a:spcBef>
        <a:buNone/>
        <a:defRP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gif"/></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0" y="361950"/>
            <a:ext cx="9372600" cy="914400"/>
          </a:xfrm>
        </p:spPr>
        <p:txBody>
          <a:bodyPr>
            <a:normAutofit fontScale="90000"/>
          </a:bodyPr>
          <a:lstStyle/>
          <a:p>
            <a:r>
              <a:rPr lang="en-US" sz="9800" dirty="0"/>
              <a:t>DEGREE HUNT</a:t>
            </a:r>
            <a:r>
              <a:rPr lang="en-US" sz="2200" dirty="0"/>
              <a:t>A Game in python…</a:t>
            </a:r>
          </a:p>
        </p:txBody>
      </p:sp>
      <p:pic>
        <p:nvPicPr>
          <p:cNvPr id="1029" name="Picture 5" descr="C:\Users\aakra\AppData\Local\Microsoft\Windows\INetCache\IE\K9U03BPY\gameoverthumb[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400" y="2647950"/>
            <a:ext cx="146649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aakra\AppData\Local\Microsoft\Windows\INetCache\IE\OT9O42BJ\Future_video_game_ico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315253"/>
            <a:ext cx="1680498" cy="18871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aakra\AppData\Local\Microsoft\Windows\INetCache\IE\K9U03BPY\games_folder_icon_by_obinoobi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2524738"/>
            <a:ext cx="1800903" cy="18009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aakra\AppData\Local\Microsoft\Windows\INetCache\IE\OT9O42BJ\life_is_a_game_by_speedyroby[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2200" y="2724150"/>
            <a:ext cx="2072640" cy="14515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08126" y="133350"/>
            <a:ext cx="598465" cy="609600"/>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0" y="4552950"/>
            <a:ext cx="6934200" cy="514350"/>
          </a:xfrm>
        </p:spPr>
        <p:txBody>
          <a:bodyPr>
            <a:noAutofit/>
          </a:bodyPr>
          <a:lstStyle/>
          <a:p>
            <a:r>
              <a:rPr lang="en-US" sz="4000" dirty="0">
                <a:solidFill>
                  <a:schemeClr val="bg1"/>
                </a:solidFill>
              </a:rPr>
              <a:t>MORE INFORMATION WINDOW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4399295"/>
          </a:xfrm>
          <a:prstGeom prst="rect">
            <a:avLst/>
          </a:prstGeom>
        </p:spPr>
      </p:pic>
    </p:spTree>
    <p:extLst>
      <p:ext uri="{BB962C8B-B14F-4D97-AF65-F5344CB8AC3E}">
        <p14:creationId xmlns:p14="http://schemas.microsoft.com/office/powerpoint/2010/main" val="33090842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000" dirty="0">
                <a:solidFill>
                  <a:schemeClr val="bg1"/>
                </a:solidFill>
              </a:rPr>
              <a:t>ABOUT DEVELOPER WINDOW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57150"/>
            <a:ext cx="4419600" cy="4368800"/>
          </a:xfrm>
          <a:prstGeom prst="rect">
            <a:avLst/>
          </a:prstGeom>
        </p:spPr>
      </p:pic>
    </p:spTree>
    <p:extLst>
      <p:ext uri="{BB962C8B-B14F-4D97-AF65-F5344CB8AC3E}">
        <p14:creationId xmlns:p14="http://schemas.microsoft.com/office/powerpoint/2010/main" val="33090842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ENTRY WINDOW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33350"/>
            <a:ext cx="4724400" cy="4248150"/>
          </a:xfrm>
          <a:prstGeom prst="rect">
            <a:avLst/>
          </a:prstGeom>
        </p:spPr>
      </p:pic>
    </p:spTree>
    <p:extLst>
      <p:ext uri="{BB962C8B-B14F-4D97-AF65-F5344CB8AC3E}">
        <p14:creationId xmlns:p14="http://schemas.microsoft.com/office/powerpoint/2010/main" val="33090842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PLAY WINDOW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4475495"/>
          </a:xfrm>
          <a:prstGeom prst="rect">
            <a:avLst/>
          </a:prstGeom>
        </p:spPr>
      </p:pic>
    </p:spTree>
    <p:extLst>
      <p:ext uri="{BB962C8B-B14F-4D97-AF65-F5344CB8AC3E}">
        <p14:creationId xmlns:p14="http://schemas.microsoft.com/office/powerpoint/2010/main" val="33090842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QUESTION POPUP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4475495"/>
          </a:xfrm>
          <a:prstGeom prst="rect">
            <a:avLst/>
          </a:prstGeom>
        </p:spPr>
      </p:pic>
    </p:spTree>
    <p:extLst>
      <p:ext uri="{BB962C8B-B14F-4D97-AF65-F5344CB8AC3E}">
        <p14:creationId xmlns:p14="http://schemas.microsoft.com/office/powerpoint/2010/main" val="33939171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WRONG ANSWER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4475495"/>
          </a:xfrm>
          <a:prstGeom prst="rect">
            <a:avLst/>
          </a:prstGeom>
        </p:spPr>
      </p:pic>
    </p:spTree>
    <p:extLst>
      <p:ext uri="{BB962C8B-B14F-4D97-AF65-F5344CB8AC3E}">
        <p14:creationId xmlns:p14="http://schemas.microsoft.com/office/powerpoint/2010/main" val="17841110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TIME UP WINDOW</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4"/>
            <a:ext cx="9144000" cy="4486154"/>
          </a:xfrm>
          <a:prstGeom prst="rect">
            <a:avLst/>
          </a:prstGeom>
        </p:spPr>
      </p:pic>
    </p:spTree>
    <p:extLst>
      <p:ext uri="{BB962C8B-B14F-4D97-AF65-F5344CB8AC3E}">
        <p14:creationId xmlns:p14="http://schemas.microsoft.com/office/powerpoint/2010/main" val="49111461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 GAME OVER WINDOW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4399295"/>
          </a:xfrm>
          <a:prstGeom prst="rect">
            <a:avLst/>
          </a:prstGeom>
        </p:spPr>
      </p:pic>
    </p:spTree>
    <p:extLst>
      <p:ext uri="{BB962C8B-B14F-4D97-AF65-F5344CB8AC3E}">
        <p14:creationId xmlns:p14="http://schemas.microsoft.com/office/powerpoint/2010/main" val="36794295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 RIGHT ANSWER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4475495"/>
          </a:xfrm>
          <a:prstGeom prst="rect">
            <a:avLst/>
          </a:prstGeom>
        </p:spPr>
      </p:pic>
    </p:spTree>
    <p:extLst>
      <p:ext uri="{BB962C8B-B14F-4D97-AF65-F5344CB8AC3E}">
        <p14:creationId xmlns:p14="http://schemas.microsoft.com/office/powerpoint/2010/main" val="38492754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 SUCCESS WINDOW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4475495"/>
          </a:xfrm>
          <a:prstGeom prst="rect">
            <a:avLst/>
          </a:prstGeom>
        </p:spPr>
      </p:pic>
    </p:spTree>
    <p:extLst>
      <p:ext uri="{BB962C8B-B14F-4D97-AF65-F5344CB8AC3E}">
        <p14:creationId xmlns:p14="http://schemas.microsoft.com/office/powerpoint/2010/main" val="410892669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6000" dirty="0"/>
              <a:t>INTRODUCTION</a:t>
            </a:r>
          </a:p>
        </p:txBody>
      </p:sp>
      <p:sp>
        <p:nvSpPr>
          <p:cNvPr id="3" name="Rectangle 2"/>
          <p:cNvSpPr>
            <a:spLocks noGrp="1"/>
          </p:cNvSpPr>
          <p:nvPr>
            <p:ph sz="quarter" idx="13"/>
          </p:nvPr>
        </p:nvSpPr>
        <p:spPr>
          <a:xfrm>
            <a:off x="152400" y="1352551"/>
            <a:ext cx="6705600" cy="3657599"/>
          </a:xfrm>
        </p:spPr>
        <p:txBody>
          <a:bodyPr>
            <a:noAutofit/>
          </a:bodyPr>
          <a:lstStyle/>
          <a:p>
            <a:pPr marL="0" indent="0">
              <a:buNone/>
            </a:pPr>
            <a:r>
              <a:rPr lang="en-US" sz="2400" dirty="0"/>
              <a:t>The game is based on the programming language called Python. The map of the game is designed on the structure of Aligarh Muslim University (AMU). The game assumes that on the day of convocation, the player got extraordinarily excited after receiving the degree that he lost it somewhere in the university premises. Now the player is given an opportunity to find his degree by answering some knowledgeable and sensible questions. Thus, the game is puzzling and adventurous.</a:t>
            </a:r>
          </a:p>
        </p:txBody>
      </p:sp>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825343" y="1504950"/>
            <a:ext cx="2286000" cy="2286000"/>
          </a:xfr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3790949"/>
            <a:ext cx="2133600" cy="894865"/>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CSV FILE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4475495"/>
          </a:xfrm>
          <a:prstGeom prst="rect">
            <a:avLst/>
          </a:prstGeom>
        </p:spPr>
      </p:pic>
    </p:spTree>
    <p:extLst>
      <p:ext uri="{BB962C8B-B14F-4D97-AF65-F5344CB8AC3E}">
        <p14:creationId xmlns:p14="http://schemas.microsoft.com/office/powerpoint/2010/main" val="10184658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TEXT FILE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7" y="0"/>
            <a:ext cx="9144000" cy="3105150"/>
          </a:xfrm>
          <a:prstGeom prst="rect">
            <a:avLst/>
          </a:prstGeom>
        </p:spPr>
      </p:pic>
    </p:spTree>
    <p:extLst>
      <p:ext uri="{BB962C8B-B14F-4D97-AF65-F5344CB8AC3E}">
        <p14:creationId xmlns:p14="http://schemas.microsoft.com/office/powerpoint/2010/main" val="14440841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p>
            <a:r>
              <a:rPr lang="en-US" sz="6000" dirty="0"/>
              <a:t>DRAWBACKS</a:t>
            </a:r>
          </a:p>
        </p:txBody>
      </p:sp>
      <p:sp>
        <p:nvSpPr>
          <p:cNvPr id="4" name="Content Placeholder 3"/>
          <p:cNvSpPr>
            <a:spLocks noGrp="1"/>
          </p:cNvSpPr>
          <p:nvPr>
            <p:ph sz="quarter" idx="13"/>
          </p:nvPr>
        </p:nvSpPr>
        <p:spPr>
          <a:xfrm>
            <a:off x="152400" y="1333500"/>
            <a:ext cx="8915400" cy="3810000"/>
          </a:xfrm>
        </p:spPr>
        <p:txBody>
          <a:bodyPr>
            <a:normAutofit fontScale="47500" lnSpcReduction="20000"/>
          </a:bodyPr>
          <a:lstStyle/>
          <a:p>
            <a:pPr marL="0" indent="0">
              <a:buNone/>
            </a:pPr>
            <a:r>
              <a:rPr lang="en-US" sz="3600" b="1" dirty="0"/>
              <a:t>PYGAME</a:t>
            </a:r>
          </a:p>
          <a:p>
            <a:pPr>
              <a:buFont typeface="Arial" panose="020B0604020202020204" pitchFamily="34" charset="0"/>
              <a:buChar char="•"/>
            </a:pPr>
            <a:r>
              <a:rPr lang="en-US" sz="4400" dirty="0">
                <a:cs typeface="Adobe Arabic" panose="02040503050201020203" pitchFamily="18" charset="-78"/>
              </a:rPr>
              <a:t>it's really old and outdated in the way it draws things</a:t>
            </a:r>
          </a:p>
          <a:p>
            <a:pPr>
              <a:buFont typeface="Arial" panose="020B0604020202020204" pitchFamily="34" charset="0"/>
              <a:buChar char="•"/>
            </a:pPr>
            <a:r>
              <a:rPr lang="en-US" sz="4400" dirty="0">
                <a:cs typeface="Adobe Arabic" panose="02040503050201020203" pitchFamily="18" charset="-78"/>
              </a:rPr>
              <a:t>it's hideously slow</a:t>
            </a:r>
          </a:p>
          <a:p>
            <a:pPr>
              <a:buFont typeface="Arial" panose="020B0604020202020204" pitchFamily="34" charset="0"/>
              <a:buChar char="•"/>
            </a:pPr>
            <a:r>
              <a:rPr lang="en-US" sz="4400" dirty="0">
                <a:cs typeface="Adobe Arabic" panose="02040503050201020203" pitchFamily="18" charset="-78"/>
              </a:rPr>
              <a:t>it's hideously buggy</a:t>
            </a:r>
          </a:p>
          <a:p>
            <a:pPr>
              <a:buFont typeface="Arial" panose="020B0604020202020204" pitchFamily="34" charset="0"/>
              <a:buChar char="•"/>
            </a:pPr>
            <a:r>
              <a:rPr lang="en-US" sz="4400" dirty="0">
                <a:cs typeface="Adobe Arabic" panose="02040503050201020203" pitchFamily="18" charset="-78"/>
              </a:rPr>
              <a:t>it's fairly badly documented</a:t>
            </a:r>
          </a:p>
          <a:p>
            <a:pPr>
              <a:buFont typeface="Arial" panose="020B0604020202020204" pitchFamily="34" charset="0"/>
              <a:buChar char="•"/>
            </a:pPr>
            <a:r>
              <a:rPr lang="en-US" sz="4400" dirty="0">
                <a:cs typeface="Adobe Arabic" panose="02040503050201020203" pitchFamily="18" charset="-78"/>
              </a:rPr>
              <a:t>it does not run in the browser and on mobile platforms</a:t>
            </a:r>
          </a:p>
          <a:p>
            <a:pPr marL="0" indent="0">
              <a:buNone/>
            </a:pPr>
            <a:r>
              <a:rPr lang="en-US" sz="4200" b="1" dirty="0">
                <a:cs typeface="Adobe Arabic" panose="02040503050201020203" pitchFamily="18" charset="-78"/>
              </a:rPr>
              <a:t>TKINTER</a:t>
            </a:r>
          </a:p>
          <a:p>
            <a:pPr>
              <a:buFont typeface="Arial" panose="020B0604020202020204" pitchFamily="34" charset="0"/>
              <a:buChar char="•"/>
            </a:pPr>
            <a:r>
              <a:rPr lang="en-US" sz="4400" dirty="0">
                <a:cs typeface="Adobe Arabic" panose="02040503050201020203" pitchFamily="18" charset="-78"/>
              </a:rPr>
              <a:t>it has fewer built-in widgets</a:t>
            </a:r>
          </a:p>
          <a:p>
            <a:pPr>
              <a:buFont typeface="Arial" panose="020B0604020202020204" pitchFamily="34" charset="0"/>
              <a:buChar char="•"/>
            </a:pPr>
            <a:r>
              <a:rPr lang="en-US" sz="4400" dirty="0">
                <a:cs typeface="Adobe Arabic" panose="02040503050201020203" pitchFamily="18" charset="-78"/>
              </a:rPr>
              <a:t>it is slow</a:t>
            </a:r>
          </a:p>
          <a:p>
            <a:pPr>
              <a:buFont typeface="Arial" panose="020B0604020202020204" pitchFamily="34" charset="0"/>
              <a:buChar char="•"/>
            </a:pPr>
            <a:r>
              <a:rPr lang="en-US" sz="4400" dirty="0">
                <a:cs typeface="Adobe Arabic" panose="02040503050201020203" pitchFamily="18" charset="-78"/>
              </a:rPr>
              <a:t>The multi-layered approach taken in designing Tkinter can have some disadvantages as far as execution speed is concerned.</a:t>
            </a:r>
          </a:p>
          <a:p>
            <a:endParaRPr lang="en-US" sz="2000" i="1" dirty="0"/>
          </a:p>
        </p:txBody>
      </p:sp>
      <p:pic>
        <p:nvPicPr>
          <p:cNvPr id="1027" name="Picture 3" descr="C:\Users\aakra\AppData\Local\Microsoft\Windows\INetCache\IE\OT9O42BJ\Radiation_warning_symbol.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3400" y="9757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akra\AppData\Local\Microsoft\Windows\INetCache\IE\OT9O42BJ\oop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0779" y="97573"/>
            <a:ext cx="973051" cy="101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8910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13080" y="79684"/>
            <a:ext cx="8077200" cy="1047750"/>
          </a:xfrm>
        </p:spPr>
        <p:txBody>
          <a:bodyPr anchor="b">
            <a:normAutofit/>
          </a:bodyPr>
          <a:lstStyle/>
          <a:p>
            <a:r>
              <a:rPr lang="en-US" sz="6000" dirty="0"/>
              <a:t>EXISTING EXAMPLES</a:t>
            </a:r>
          </a:p>
        </p:txBody>
      </p:sp>
      <p:sp>
        <p:nvSpPr>
          <p:cNvPr id="4" name="Content Placeholder 3"/>
          <p:cNvSpPr>
            <a:spLocks noGrp="1"/>
          </p:cNvSpPr>
          <p:nvPr>
            <p:ph sz="quarter" idx="13"/>
          </p:nvPr>
        </p:nvSpPr>
        <p:spPr>
          <a:xfrm>
            <a:off x="152400" y="438151"/>
            <a:ext cx="5334000" cy="4705350"/>
          </a:xfrm>
        </p:spPr>
        <p:txBody>
          <a:bodyPr>
            <a:normAutofit fontScale="25000" lnSpcReduction="20000"/>
          </a:bodyPr>
          <a:lstStyle/>
          <a:p>
            <a:endParaRPr lang="en-US" sz="3200" b="1" dirty="0"/>
          </a:p>
          <a:p>
            <a:endParaRPr lang="en-US" sz="3200" b="1" dirty="0"/>
          </a:p>
          <a:p>
            <a:endParaRPr lang="en-US" sz="3200" b="1" dirty="0"/>
          </a:p>
          <a:p>
            <a:endParaRPr lang="en-US" sz="6200" b="1" dirty="0"/>
          </a:p>
          <a:p>
            <a:pPr marL="0" indent="0">
              <a:buNone/>
            </a:pPr>
            <a:endParaRPr lang="en-US" sz="6200" b="1" dirty="0"/>
          </a:p>
          <a:p>
            <a:r>
              <a:rPr lang="en-US" sz="8000" b="1" dirty="0"/>
              <a:t>NASHEES TO ASHES</a:t>
            </a:r>
            <a:r>
              <a:rPr lang="en-US" sz="8000" dirty="0"/>
              <a:t>: A invasion puzzle game based on the movie </a:t>
            </a:r>
            <a:r>
              <a:rPr lang="en-US" sz="8000" dirty="0" err="1"/>
              <a:t>Dr</a:t>
            </a:r>
            <a:r>
              <a:rPr lang="en-US" sz="8000" dirty="0"/>
              <a:t> Strangelove.</a:t>
            </a:r>
          </a:p>
          <a:p>
            <a:pPr lvl="1"/>
            <a:r>
              <a:rPr lang="en-US" sz="8000" dirty="0"/>
              <a:t>Completion date: Oct 22, 2016</a:t>
            </a:r>
          </a:p>
          <a:p>
            <a:pPr marL="365760" lvl="1" indent="0">
              <a:buNone/>
            </a:pPr>
            <a:endParaRPr lang="en-US" sz="6200" dirty="0"/>
          </a:p>
          <a:p>
            <a:pPr marL="365760" lvl="1" indent="0">
              <a:buNone/>
            </a:pPr>
            <a:endParaRPr lang="en-US" sz="6200" dirty="0"/>
          </a:p>
          <a:p>
            <a:pPr marL="365760" lvl="1" indent="0">
              <a:buNone/>
            </a:pPr>
            <a:endParaRPr lang="en-US" sz="6200" dirty="0"/>
          </a:p>
          <a:p>
            <a:r>
              <a:rPr lang="en-US" sz="8000" b="1" dirty="0"/>
              <a:t>TANK FISSION</a:t>
            </a:r>
            <a:r>
              <a:rPr lang="en-US" sz="8000" dirty="0"/>
              <a:t>: Tank Fission is python-</a:t>
            </a:r>
            <a:r>
              <a:rPr lang="en-US" sz="8000" dirty="0" err="1"/>
              <a:t>pygame</a:t>
            </a:r>
            <a:r>
              <a:rPr lang="en-US" sz="8000" dirty="0"/>
              <a:t> top down shooter for two players. Use mines, missiles, and machine guns to defeat your opponents</a:t>
            </a:r>
          </a:p>
          <a:p>
            <a:pPr lvl="1"/>
            <a:r>
              <a:rPr lang="en-US" sz="8000" dirty="0"/>
              <a:t>Completion date: Jun 12, 2016</a:t>
            </a:r>
          </a:p>
          <a:p>
            <a:pPr marL="365760" lvl="1" indent="0">
              <a:buNone/>
            </a:pPr>
            <a:endParaRPr lang="en-US" sz="1800" dirty="0"/>
          </a:p>
          <a:p>
            <a:pPr marL="365760" lvl="1" indent="0">
              <a:buNone/>
            </a:pPr>
            <a:endParaRPr lang="en-US" sz="1800" dirty="0"/>
          </a:p>
          <a:p>
            <a:pPr marL="365760" lvl="1" indent="0">
              <a:buNone/>
            </a:pPr>
            <a:endParaRPr lang="en-US" sz="1700" dirty="0"/>
          </a:p>
          <a:p>
            <a:endParaRPr lang="en-US" sz="2000" dirty="0"/>
          </a:p>
          <a:p>
            <a:pPr marL="0" indent="0">
              <a:buNone/>
            </a:pPr>
            <a:r>
              <a:rPr lang="en-US" sz="2000" dirty="0"/>
              <a:t>	</a:t>
            </a:r>
          </a:p>
          <a:p>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239" y="1276350"/>
            <a:ext cx="2743200" cy="1676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320" y="3028950"/>
            <a:ext cx="2738120" cy="1828800"/>
          </a:xfrm>
          <a:prstGeom prst="rect">
            <a:avLst/>
          </a:prstGeom>
        </p:spPr>
      </p:pic>
    </p:spTree>
    <p:extLst>
      <p:ext uri="{BB962C8B-B14F-4D97-AF65-F5344CB8AC3E}">
        <p14:creationId xmlns:p14="http://schemas.microsoft.com/office/powerpoint/2010/main" val="8456097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 calcmode="lin" valueType="num">
                                      <p:cBhvr additive="base">
                                        <p:cTn id="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anim calcmode="lin" valueType="num">
                                      <p:cBhvr additive="base">
                                        <p:cTn id="1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anim calcmode="lin" valueType="num">
                                      <p:cBhvr additive="base">
                                        <p:cTn id="1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anim calcmode="lin" valueType="num">
                                      <p:cBhvr additive="base">
                                        <p:cTn id="2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xEl>
                                              <p:pRg st="16" end="16"/>
                                            </p:txEl>
                                          </p:spTgt>
                                        </p:tgtEl>
                                        <p:attrNameLst>
                                          <p:attrName>style.visibility</p:attrName>
                                        </p:attrNameLst>
                                      </p:cBhvr>
                                      <p:to>
                                        <p:strVal val="visible"/>
                                      </p:to>
                                    </p:set>
                                    <p:anim calcmode="lin" valueType="num">
                                      <p:cBhvr additive="base">
                                        <p:cTn id="27"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6000" dirty="0"/>
              <a:t>REFERENCES</a:t>
            </a:r>
          </a:p>
        </p:txBody>
      </p:sp>
      <p:sp>
        <p:nvSpPr>
          <p:cNvPr id="6" name="Rectangle 5"/>
          <p:cNvSpPr>
            <a:spLocks noGrp="1"/>
          </p:cNvSpPr>
          <p:nvPr>
            <p:ph sz="quarter" idx="13"/>
          </p:nvPr>
        </p:nvSpPr>
        <p:spPr>
          <a:xfrm>
            <a:off x="0" y="1276350"/>
            <a:ext cx="9144000" cy="4724401"/>
          </a:xfrm>
        </p:spPr>
        <p:txBody>
          <a:bodyPr>
            <a:normAutofit/>
          </a:bodyPr>
          <a:lstStyle/>
          <a:p>
            <a:endParaRPr lang="en-US" sz="1800" dirty="0"/>
          </a:p>
          <a:p>
            <a:endParaRPr lang="en-US" sz="1700" dirty="0"/>
          </a:p>
          <a:p>
            <a:pPr marL="0" indent="0">
              <a:buNone/>
            </a:pPr>
            <a:endParaRPr lang="en-US" dirty="0"/>
          </a:p>
        </p:txBody>
      </p:sp>
      <p:sp>
        <p:nvSpPr>
          <p:cNvPr id="4" name="Rectangle 3"/>
          <p:cNvSpPr/>
          <p:nvPr/>
        </p:nvSpPr>
        <p:spPr>
          <a:xfrm>
            <a:off x="-228600" y="1352550"/>
            <a:ext cx="9296400" cy="3785652"/>
          </a:xfrm>
          <a:prstGeom prst="rect">
            <a:avLst/>
          </a:prstGeom>
        </p:spPr>
        <p:txBody>
          <a:bodyPr wrap="square">
            <a:spAutoFit/>
          </a:bodyPr>
          <a:lstStyle/>
          <a:p>
            <a:pPr marL="617220" lvl="1" indent="-342900">
              <a:lnSpc>
                <a:spcPts val="2400"/>
              </a:lnSpc>
              <a:buBlip>
                <a:blip r:embed="rId3"/>
              </a:buBlip>
            </a:pPr>
            <a:r>
              <a:rPr lang="en-US" altLang="x-none" sz="2400" dirty="0"/>
              <a:t>Reading material:</a:t>
            </a:r>
          </a:p>
          <a:p>
            <a:pPr marL="1074420" lvl="2" indent="-342900">
              <a:lnSpc>
                <a:spcPts val="2400"/>
              </a:lnSpc>
              <a:buBlip>
                <a:blip r:embed="rId4"/>
              </a:buBlip>
            </a:pPr>
            <a:r>
              <a:rPr lang="en-US" altLang="x-none" sz="2400" dirty="0" err="1"/>
              <a:t>PyGame</a:t>
            </a:r>
            <a:r>
              <a:rPr lang="en-US" altLang="x-none" sz="2400" dirty="0"/>
              <a:t> documentation</a:t>
            </a:r>
          </a:p>
          <a:p>
            <a:pPr marL="731520" lvl="2">
              <a:lnSpc>
                <a:spcPts val="2400"/>
              </a:lnSpc>
            </a:pPr>
            <a:r>
              <a:rPr lang="en-US" altLang="x-none" sz="2400" dirty="0"/>
              <a:t>	  link: </a:t>
            </a:r>
            <a:r>
              <a:rPr lang="en-US" altLang="x-none" sz="2400" dirty="0">
                <a:solidFill>
                  <a:schemeClr val="accent1">
                    <a:lumMod val="75000"/>
                  </a:schemeClr>
                </a:solidFill>
              </a:rPr>
              <a:t>http://www.pygame.org/docs/</a:t>
            </a:r>
            <a:endParaRPr lang="en-US" altLang="x-none" sz="2400" dirty="0"/>
          </a:p>
          <a:p>
            <a:pPr marL="617220" lvl="1" indent="-342900">
              <a:lnSpc>
                <a:spcPts val="2400"/>
              </a:lnSpc>
              <a:buBlip>
                <a:blip r:embed="rId3"/>
              </a:buBlip>
            </a:pPr>
            <a:r>
              <a:rPr lang="en-US" sz="2400" dirty="0" err="1"/>
              <a:t>PyGame</a:t>
            </a:r>
            <a:r>
              <a:rPr lang="en-US" sz="2400" dirty="0"/>
              <a:t> Video Tutorials:</a:t>
            </a:r>
          </a:p>
          <a:p>
            <a:pPr marL="1074420" lvl="2" indent="-342900">
              <a:lnSpc>
                <a:spcPts val="2400"/>
              </a:lnSpc>
              <a:buBlip>
                <a:blip r:embed="rId4"/>
              </a:buBlip>
            </a:pPr>
            <a:r>
              <a:rPr lang="en-US" sz="2400" dirty="0" err="1"/>
              <a:t>Udemy</a:t>
            </a:r>
            <a:r>
              <a:rPr lang="en-US" sz="2400" dirty="0"/>
              <a:t> - Learn Python_ The Complete Python Programming Course (2015)</a:t>
            </a:r>
          </a:p>
          <a:p>
            <a:pPr marL="1074420" lvl="2" indent="-342900">
              <a:lnSpc>
                <a:spcPts val="2400"/>
              </a:lnSpc>
              <a:buBlip>
                <a:blip r:embed="rId4"/>
              </a:buBlip>
            </a:pPr>
            <a:r>
              <a:rPr lang="en-US" sz="2400" dirty="0"/>
              <a:t>Python (Python Game Development) by ‘</a:t>
            </a:r>
            <a:r>
              <a:rPr lang="en-US" sz="2400" dirty="0" err="1"/>
              <a:t>thenewBoston</a:t>
            </a:r>
            <a:r>
              <a:rPr lang="en-US" sz="2400" dirty="0"/>
              <a:t>’</a:t>
            </a:r>
          </a:p>
          <a:p>
            <a:pPr marL="731520" lvl="2">
              <a:lnSpc>
                <a:spcPts val="2400"/>
              </a:lnSpc>
            </a:pPr>
            <a:r>
              <a:rPr lang="en-US" sz="2400" dirty="0"/>
              <a:t>	  link: </a:t>
            </a:r>
            <a:r>
              <a:rPr lang="en-US" sz="2400" dirty="0">
                <a:solidFill>
                  <a:schemeClr val="accent1">
                    <a:lumMod val="75000"/>
                  </a:schemeClr>
                </a:solidFill>
              </a:rPr>
              <a:t>https://www.youtube.com/watch?v=K5F-		  	  </a:t>
            </a:r>
            <a:r>
              <a:rPr lang="en-US" sz="2400" dirty="0" err="1">
                <a:solidFill>
                  <a:schemeClr val="accent1">
                    <a:lumMod val="75000"/>
                  </a:schemeClr>
                </a:solidFill>
              </a:rPr>
              <a:t>aGDIYaM&amp;list</a:t>
            </a:r>
            <a:r>
              <a:rPr lang="en-US" sz="2400" dirty="0">
                <a:solidFill>
                  <a:schemeClr val="accent1">
                    <a:lumMod val="75000"/>
                  </a:schemeClr>
                </a:solidFill>
              </a:rPr>
              <a:t>=PL6gx4Cwl9DGAjkwJocj7vlc_mFU-4wXJq</a:t>
            </a:r>
          </a:p>
          <a:p>
            <a:pPr marL="1074420" lvl="2" indent="-342900">
              <a:lnSpc>
                <a:spcPts val="2400"/>
              </a:lnSpc>
              <a:buBlip>
                <a:blip r:embed="rId4"/>
              </a:buBlip>
            </a:pPr>
            <a:r>
              <a:rPr lang="en-US" sz="2400" dirty="0" err="1"/>
              <a:t>PythonGame</a:t>
            </a:r>
            <a:r>
              <a:rPr lang="en-US" sz="2400" dirty="0"/>
              <a:t> Development by ‘</a:t>
            </a:r>
            <a:r>
              <a:rPr lang="en-US" sz="2400" dirty="0" err="1"/>
              <a:t>WilliamFiset</a:t>
            </a:r>
            <a:r>
              <a:rPr lang="en-US" sz="2400" dirty="0"/>
              <a:t>’</a:t>
            </a:r>
          </a:p>
          <a:p>
            <a:pPr marL="731520" lvl="2">
              <a:lnSpc>
                <a:spcPts val="2400"/>
              </a:lnSpc>
            </a:pPr>
            <a:r>
              <a:rPr lang="en-US" sz="2400" dirty="0"/>
              <a:t>    link: </a:t>
            </a:r>
            <a:r>
              <a:rPr lang="en-US" sz="2400" dirty="0">
                <a:solidFill>
                  <a:schemeClr val="accent1">
                    <a:lumMod val="75000"/>
                  </a:schemeClr>
                </a:solidFill>
              </a:rPr>
              <a:t>https://www.youtube.com/watch?v=VCf5</a:t>
            </a:r>
          </a:p>
          <a:p>
            <a:pPr marL="731520" lvl="2">
              <a:lnSpc>
                <a:spcPts val="2400"/>
              </a:lnSpc>
            </a:pPr>
            <a:r>
              <a:rPr lang="en-US" sz="2400" dirty="0">
                <a:solidFill>
                  <a:schemeClr val="accent1">
                    <a:lumMod val="75000"/>
                  </a:schemeClr>
                </a:solidFill>
              </a:rPr>
              <a:t>    hED4BG0&amp;list=PLDV1Zeh2NRsB1l23YFY137LtPcstXKyuQ</a:t>
            </a:r>
          </a:p>
        </p:txBody>
      </p:sp>
      <p:pic>
        <p:nvPicPr>
          <p:cNvPr id="2050" name="Picture 2" descr="C:\Users\aakra\AppData\Local\Microsoft\Windows\INetCache\IE\OT9O42BJ\internet-of-things-IoT[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7958"/>
            <a:ext cx="3333750"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47153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type="body" sz="half" idx="2"/>
          </p:nvPr>
        </p:nvSpPr>
        <p:spPr>
          <a:xfrm>
            <a:off x="1600200" y="3943350"/>
            <a:ext cx="7315200" cy="514350"/>
          </a:xfrm>
        </p:spPr>
        <p:txBody>
          <a:bodyPr>
            <a:noAutofit/>
          </a:bodyPr>
          <a:lstStyle/>
          <a:p>
            <a:r>
              <a:rPr lang="en-US" sz="8000" dirty="0"/>
              <a:t>THANK YOU…</a:t>
            </a:r>
          </a:p>
        </p:txBody>
      </p:sp>
      <p:pic>
        <p:nvPicPr>
          <p:cNvPr id="8" name="j0178459.jpg"/>
          <p:cNvPicPr>
            <a:picLocks noGrp="1" noChangeAspect="1"/>
          </p:cNvPicPr>
          <p:nvPr>
            <p:ph type="pic" idx="1"/>
          </p:nvPr>
        </p:nvPicPr>
        <p:blipFill>
          <a:blip r:embed="rId3"/>
          <a:srcRect t="16280" b="16280"/>
          <a:stretch>
            <a:fillRect/>
          </a:stretch>
        </p:blipFill>
        <p:spPr/>
      </p:pic>
      <p:sp>
        <p:nvSpPr>
          <p:cNvPr id="5" name="TextBox 4"/>
          <p:cNvSpPr txBox="1"/>
          <p:nvPr/>
        </p:nvSpPr>
        <p:spPr>
          <a:xfrm>
            <a:off x="3563450" y="3409950"/>
            <a:ext cx="5597912" cy="923330"/>
          </a:xfrm>
          <a:prstGeom prst="rect">
            <a:avLst/>
          </a:prstGeom>
          <a:noFill/>
        </p:spPr>
        <p:txBody>
          <a:bodyPr wrap="square" rtlCol="0">
            <a:spAutoFit/>
          </a:bodyPr>
          <a:lstStyle/>
          <a:p>
            <a:r>
              <a:rPr lang="en-US" dirty="0"/>
              <a:t>                                  </a:t>
            </a:r>
            <a:r>
              <a:rPr lang="en-US" dirty="0">
                <a:solidFill>
                  <a:schemeClr val="bg1"/>
                </a:solidFill>
              </a:rPr>
              <a:t>By:</a:t>
            </a:r>
          </a:p>
          <a:p>
            <a:r>
              <a:rPr lang="en-US" dirty="0">
                <a:solidFill>
                  <a:schemeClr val="bg1"/>
                </a:solidFill>
              </a:rPr>
              <a:t>                                  </a:t>
            </a:r>
            <a:r>
              <a:rPr lang="en-US" dirty="0" err="1">
                <a:solidFill>
                  <a:schemeClr val="bg1"/>
                </a:solidFill>
              </a:rPr>
              <a:t>Yamini</a:t>
            </a:r>
            <a:r>
              <a:rPr lang="en-US" dirty="0">
                <a:solidFill>
                  <a:schemeClr val="bg1"/>
                </a:solidFill>
              </a:rPr>
              <a:t> </a:t>
            </a:r>
            <a:r>
              <a:rPr lang="en-US" dirty="0" err="1">
                <a:solidFill>
                  <a:schemeClr val="bg1"/>
                </a:solidFill>
              </a:rPr>
              <a:t>Saraswat</a:t>
            </a:r>
            <a:r>
              <a:rPr lang="en-US" dirty="0">
                <a:solidFill>
                  <a:schemeClr val="bg1"/>
                </a:solidFill>
              </a:rPr>
              <a:t>  and  </a:t>
            </a:r>
            <a:r>
              <a:rPr lang="en-US" dirty="0" err="1">
                <a:solidFill>
                  <a:schemeClr val="bg1"/>
                </a:solidFill>
              </a:rPr>
              <a:t>Aakrati</a:t>
            </a:r>
            <a:r>
              <a:rPr lang="en-US" dirty="0">
                <a:solidFill>
                  <a:schemeClr val="bg1"/>
                </a:solidFill>
              </a:rPr>
              <a:t> Jain</a:t>
            </a:r>
            <a:r>
              <a:rPr lang="en-US" dirty="0"/>
              <a:t>		</a:t>
            </a:r>
          </a:p>
        </p:txBody>
      </p:sp>
    </p:spTree>
    <p:extLst>
      <p:ext uri="{BB962C8B-B14F-4D97-AF65-F5344CB8AC3E}">
        <p14:creationId xmlns:p14="http://schemas.microsoft.com/office/powerpoint/2010/main" val="27699858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800" dirty="0">
                <a:solidFill>
                  <a:schemeClr val="bg1"/>
                </a:solidFill>
              </a:rPr>
              <a:t>MAP</a:t>
            </a:r>
          </a:p>
        </p:txBody>
      </p:sp>
      <p:sp>
        <p:nvSpPr>
          <p:cNvPr id="4" name="TextBox 3"/>
          <p:cNvSpPr txBox="1"/>
          <p:nvPr/>
        </p:nvSpPr>
        <p:spPr>
          <a:xfrm>
            <a:off x="2133600" y="1809750"/>
            <a:ext cx="4581703" cy="369332"/>
          </a:xfrm>
          <a:prstGeom prst="rect">
            <a:avLst/>
          </a:prstGeom>
          <a:noFill/>
        </p:spPr>
        <p:txBody>
          <a:bodyPr wrap="none" rtlCol="0">
            <a:spAutoFit/>
          </a:bodyPr>
          <a:lstStyle/>
          <a:p>
            <a:r>
              <a:rPr lang="en-US" dirty="0"/>
              <a:t>Insert the screenshot of the playing window only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4399295"/>
          </a:xfrm>
          <a:prstGeom prst="rect">
            <a:avLst/>
          </a:prstGeom>
        </p:spPr>
      </p:pic>
    </p:spTree>
    <p:extLst>
      <p:ext uri="{BB962C8B-B14F-4D97-AF65-F5344CB8AC3E}">
        <p14:creationId xmlns:p14="http://schemas.microsoft.com/office/powerpoint/2010/main" val="13932560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z="6000" dirty="0"/>
              <a:t>REQUIREMENTS</a:t>
            </a:r>
          </a:p>
        </p:txBody>
      </p:sp>
      <p:sp>
        <p:nvSpPr>
          <p:cNvPr id="3" name="Rectangle 2"/>
          <p:cNvSpPr>
            <a:spLocks noGrp="1"/>
          </p:cNvSpPr>
          <p:nvPr>
            <p:ph sz="quarter" idx="13"/>
          </p:nvPr>
        </p:nvSpPr>
        <p:spPr>
          <a:xfrm>
            <a:off x="-31595" y="971550"/>
            <a:ext cx="6127595" cy="4419600"/>
          </a:xfrm>
        </p:spPr>
        <p:txBody>
          <a:bodyPr anchor="ctr">
            <a:noAutofit/>
          </a:bodyPr>
          <a:lstStyle/>
          <a:p>
            <a:pPr marL="274320" lvl="1">
              <a:lnSpc>
                <a:spcPts val="2400"/>
              </a:lnSpc>
            </a:pPr>
            <a:r>
              <a:rPr lang="en-US" altLang="x-none" sz="2400" dirty="0"/>
              <a:t>Hardware: Monitor,	Keyboard and Mouse</a:t>
            </a:r>
          </a:p>
          <a:p>
            <a:pPr marL="274320" lvl="1">
              <a:lnSpc>
                <a:spcPts val="2400"/>
              </a:lnSpc>
            </a:pPr>
            <a:r>
              <a:rPr lang="en-US" sz="2400" dirty="0"/>
              <a:t>Software:</a:t>
            </a:r>
          </a:p>
          <a:p>
            <a:pPr marL="548640" lvl="2">
              <a:lnSpc>
                <a:spcPts val="2400"/>
              </a:lnSpc>
            </a:pPr>
            <a:r>
              <a:rPr lang="en-US" sz="2400" dirty="0"/>
              <a:t>Operating System: Windows 8 or 8.1 or 10 </a:t>
            </a:r>
          </a:p>
          <a:p>
            <a:pPr marL="548640" lvl="2">
              <a:lnSpc>
                <a:spcPts val="2400"/>
              </a:lnSpc>
            </a:pPr>
            <a:r>
              <a:rPr lang="en-US" sz="2400" dirty="0"/>
              <a:t>IDLE (Integrated Development Environment</a:t>
            </a:r>
            <a:r>
              <a:rPr lang="en-US" sz="2400" baseline="30000" dirty="0"/>
              <a:t> </a:t>
            </a:r>
            <a:r>
              <a:rPr lang="en-US" sz="2400" dirty="0"/>
              <a:t>or Integrated Development and Learning Environment) for Python</a:t>
            </a:r>
          </a:p>
          <a:p>
            <a:pPr marL="548640" lvl="2">
              <a:lnSpc>
                <a:spcPts val="2400"/>
              </a:lnSpc>
            </a:pPr>
            <a:r>
              <a:rPr lang="en-US" sz="2400" dirty="0"/>
              <a:t>Python (version 2.7.12)</a:t>
            </a:r>
          </a:p>
          <a:p>
            <a:pPr marL="548640" lvl="2">
              <a:lnSpc>
                <a:spcPts val="2400"/>
              </a:lnSpc>
            </a:pPr>
            <a:r>
              <a:rPr lang="en-US" sz="2400" dirty="0" err="1"/>
              <a:t>Pygame</a:t>
            </a:r>
            <a:r>
              <a:rPr lang="en-US" sz="2400" dirty="0"/>
              <a:t> (version 1.9.2)</a:t>
            </a:r>
          </a:p>
          <a:p>
            <a:pPr marL="548640" lvl="2">
              <a:lnSpc>
                <a:spcPts val="2400"/>
              </a:lnSpc>
            </a:pPr>
            <a:r>
              <a:rPr lang="en-US" sz="2400" dirty="0" err="1"/>
              <a:t>Tkinter</a:t>
            </a:r>
            <a:r>
              <a:rPr lang="en-US" sz="2400" dirty="0"/>
              <a:t> (version 8.5)</a:t>
            </a:r>
          </a:p>
          <a:p>
            <a:pPr marL="548640" lvl="2">
              <a:lnSpc>
                <a:spcPts val="2400"/>
              </a:lnSpc>
            </a:pPr>
            <a:r>
              <a:rPr lang="en-US" sz="2400" dirty="0" err="1"/>
              <a:t>Easygui</a:t>
            </a:r>
            <a:r>
              <a:rPr lang="en-US" sz="2400" dirty="0"/>
              <a:t> (version 0.96)</a:t>
            </a:r>
          </a:p>
        </p:txBody>
      </p:sp>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943600" y="2343150"/>
            <a:ext cx="3124200" cy="939266"/>
          </a:xfrm>
        </p:spPr>
      </p:pic>
      <p:pic>
        <p:nvPicPr>
          <p:cNvPr id="4098" name="Picture 2" descr="C:\Users\aakra\AppData\Local\Microsoft\Windows\INetCache\IE\OT9O42BJ\windowslogo[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409950"/>
            <a:ext cx="2062976" cy="157179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akra\AppData\Local\Microsoft\Windows\INetCache\IE\HMBUM4HC\Window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1149970"/>
            <a:ext cx="2524125" cy="1428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6000" dirty="0"/>
              <a:t>WHY PYTHON ?</a:t>
            </a:r>
          </a:p>
        </p:txBody>
      </p:sp>
      <p:sp>
        <p:nvSpPr>
          <p:cNvPr id="6" name="Rectangle 5"/>
          <p:cNvSpPr>
            <a:spLocks noGrp="1"/>
          </p:cNvSpPr>
          <p:nvPr>
            <p:ph sz="quarter" idx="13"/>
          </p:nvPr>
        </p:nvSpPr>
        <p:spPr>
          <a:xfrm>
            <a:off x="11151" y="1352550"/>
            <a:ext cx="9144000" cy="4724401"/>
          </a:xfrm>
        </p:spPr>
        <p:txBody>
          <a:bodyPr>
            <a:normAutofit/>
          </a:bodyPr>
          <a:lstStyle/>
          <a:p>
            <a:pPr>
              <a:lnSpc>
                <a:spcPts val="2100"/>
              </a:lnSpc>
            </a:pPr>
            <a:r>
              <a:rPr lang="en-US" sz="2400" b="1" dirty="0"/>
              <a:t>Extensive Support Libraries: </a:t>
            </a:r>
            <a:r>
              <a:rPr lang="en-US" sz="2400" dirty="0"/>
              <a:t>Shortens the length of code as many highly used programming tasks have already been scripted.</a:t>
            </a:r>
          </a:p>
          <a:p>
            <a:pPr>
              <a:lnSpc>
                <a:spcPts val="2100"/>
              </a:lnSpc>
            </a:pPr>
            <a:r>
              <a:rPr lang="en-US" sz="2400" b="1" dirty="0"/>
              <a:t>User-friendly Data Structures: </a:t>
            </a:r>
            <a:r>
              <a:rPr lang="en-US" sz="2400" dirty="0"/>
              <a:t>Built-in list and dictionary data structures which can be used to construct fast runtime data structures.</a:t>
            </a:r>
          </a:p>
          <a:p>
            <a:pPr>
              <a:lnSpc>
                <a:spcPts val="2100"/>
              </a:lnSpc>
            </a:pPr>
            <a:r>
              <a:rPr lang="en-US" sz="2400" b="1" dirty="0"/>
              <a:t>Learning Ease and Support Available: </a:t>
            </a:r>
            <a:r>
              <a:rPr lang="en-US" sz="2400" dirty="0"/>
              <a:t>Excellent readability and uncluttered simple-to-learn syntax which helps beginners to utilize this programming language. </a:t>
            </a:r>
          </a:p>
          <a:p>
            <a:pPr>
              <a:lnSpc>
                <a:spcPts val="2100"/>
              </a:lnSpc>
            </a:pPr>
            <a:r>
              <a:rPr lang="en-US" sz="2400" b="1" dirty="0"/>
              <a:t>Productivity and Speed: </a:t>
            </a:r>
            <a:r>
              <a:rPr lang="en-US" sz="2400" dirty="0"/>
              <a:t>Clean object-oriented design contributes to the increase in its speed and productivity. </a:t>
            </a:r>
          </a:p>
          <a:p>
            <a:pPr>
              <a:lnSpc>
                <a:spcPts val="2100"/>
              </a:lnSpc>
            </a:pPr>
            <a:r>
              <a:rPr lang="en-US" sz="2400" b="1" dirty="0"/>
              <a:t>Game development: </a:t>
            </a:r>
            <a:r>
              <a:rPr lang="en-US" sz="2400" dirty="0"/>
              <a:t>Pretty</a:t>
            </a:r>
            <a:r>
              <a:rPr lang="en-US" sz="2400" b="1" dirty="0"/>
              <a:t> </a:t>
            </a:r>
            <a:r>
              <a:rPr lang="en-US" sz="2400" dirty="0"/>
              <a:t>easier task than doing the same in Java or C++. Python has libraries like </a:t>
            </a:r>
            <a:r>
              <a:rPr lang="en-US" sz="2400" dirty="0" err="1"/>
              <a:t>Tkinter</a:t>
            </a:r>
            <a:r>
              <a:rPr lang="en-US" sz="2400" dirty="0"/>
              <a:t>, </a:t>
            </a:r>
            <a:r>
              <a:rPr lang="en-US" sz="2400" dirty="0" err="1"/>
              <a:t>Pygame</a:t>
            </a:r>
            <a:r>
              <a:rPr lang="en-US" sz="2400" dirty="0"/>
              <a:t> and </a:t>
            </a:r>
            <a:r>
              <a:rPr lang="en-US" sz="2400" dirty="0" err="1"/>
              <a:t>PyOpenGl</a:t>
            </a:r>
            <a:r>
              <a:rPr lang="en-US" sz="2400" dirty="0"/>
              <a:t> (for 3D) which help a lot in this process. </a:t>
            </a:r>
          </a:p>
          <a:p>
            <a:endParaRPr lang="en-US" sz="1800" dirty="0"/>
          </a:p>
          <a:p>
            <a:endParaRPr lang="en-US" sz="1700" dirty="0"/>
          </a:p>
          <a:p>
            <a:pPr marL="0" indent="0">
              <a:buNone/>
            </a:pP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0"/>
            <a:ext cx="8991600" cy="1047750"/>
          </a:xfrm>
        </p:spPr>
        <p:txBody>
          <a:bodyPr anchor="b">
            <a:normAutofit fontScale="90000"/>
          </a:bodyPr>
          <a:lstStyle/>
          <a:p>
            <a:r>
              <a:rPr lang="en-US" sz="6000" dirty="0"/>
              <a:t>WHY PYGAME AND TKINTER ?</a:t>
            </a:r>
          </a:p>
        </p:txBody>
      </p:sp>
      <p:pic>
        <p:nvPicPr>
          <p:cNvPr id="6" name="Content Placeholder 5"/>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33400" y="1733550"/>
            <a:ext cx="1590675" cy="2867025"/>
          </a:xfrm>
        </p:spPr>
      </p:pic>
      <p:pic>
        <p:nvPicPr>
          <p:cNvPr id="3074" name="Picture 2" descr="C:\Users\aakra\AppData\Local\Microsoft\Windows\INetCache\IE\K9U03BPY\large-Thumbtack-note-Important-0-15235[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996077"/>
            <a:ext cx="2095500" cy="14878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86000" y="2114550"/>
            <a:ext cx="184731" cy="369332"/>
          </a:xfrm>
          <a:prstGeom prst="rect">
            <a:avLst/>
          </a:prstGeom>
          <a:noFill/>
        </p:spPr>
        <p:txBody>
          <a:bodyPr wrap="none" rtlCol="0">
            <a:spAutoFit/>
          </a:bodyPr>
          <a:lstStyle/>
          <a:p>
            <a:endParaRPr lang="en-US" dirty="0"/>
          </a:p>
        </p:txBody>
      </p:sp>
      <p:sp>
        <p:nvSpPr>
          <p:cNvPr id="4" name="TextBox 3"/>
          <p:cNvSpPr txBox="1"/>
          <p:nvPr/>
        </p:nvSpPr>
        <p:spPr>
          <a:xfrm>
            <a:off x="2280920" y="1352550"/>
            <a:ext cx="6400799" cy="3877985"/>
          </a:xfrm>
          <a:prstGeom prst="rect">
            <a:avLst/>
          </a:prstGeom>
          <a:noFill/>
        </p:spPr>
        <p:txBody>
          <a:bodyPr wrap="square" rtlCol="0">
            <a:spAutoFit/>
          </a:bodyPr>
          <a:lstStyle/>
          <a:p>
            <a:r>
              <a:rPr lang="en-US" sz="2000" b="1" dirty="0"/>
              <a:t>PYGAME</a:t>
            </a:r>
          </a:p>
          <a:p>
            <a:pPr marL="342900" indent="-342900">
              <a:buFont typeface="Arial" pitchFamily="34" charset="0"/>
              <a:buChar char="•"/>
            </a:pPr>
            <a:r>
              <a:rPr lang="en-US" sz="2400" dirty="0">
                <a:cs typeface="Adobe Arabic" panose="02040503050201020203" pitchFamily="18" charset="-78"/>
              </a:rPr>
              <a:t>Easy to learn</a:t>
            </a:r>
          </a:p>
          <a:p>
            <a:endParaRPr lang="en-US" sz="2000" dirty="0">
              <a:latin typeface="Adobe Arabic" panose="02040503050201020203" pitchFamily="18" charset="-78"/>
              <a:cs typeface="Adobe Arabic" panose="02040503050201020203" pitchFamily="18" charset="-78"/>
            </a:endParaRPr>
          </a:p>
          <a:p>
            <a:r>
              <a:rPr lang="en-US" sz="2000" b="1" dirty="0"/>
              <a:t>TKINTER</a:t>
            </a:r>
          </a:p>
          <a:p>
            <a:pPr marL="285750" indent="-285750">
              <a:buFont typeface="Arial" panose="020B0604020202020204" pitchFamily="34" charset="0"/>
              <a:buChar char="•"/>
            </a:pPr>
            <a:r>
              <a:rPr lang="en-US" sz="2400" dirty="0">
                <a:cs typeface="Adobe Arabic" panose="02040503050201020203" pitchFamily="18" charset="-78"/>
              </a:rPr>
              <a:t>Since the Tk toolkit has been around for a very long time(since 1991),it is more portable than any other GUI toolkit.</a:t>
            </a:r>
          </a:p>
          <a:p>
            <a:pPr marL="285750" indent="-285750">
              <a:buFont typeface="Arial" panose="020B0604020202020204" pitchFamily="34" charset="0"/>
              <a:buChar char="•"/>
            </a:pPr>
            <a:r>
              <a:rPr lang="en-US" sz="2400" dirty="0">
                <a:cs typeface="Adobe Arabic" panose="02040503050201020203" pitchFamily="18" charset="-78"/>
              </a:rPr>
              <a:t>The </a:t>
            </a:r>
            <a:r>
              <a:rPr lang="en-US" sz="2400" dirty="0" err="1">
                <a:cs typeface="Adobe Arabic" panose="02040503050201020203" pitchFamily="18" charset="-78"/>
              </a:rPr>
              <a:t>Tkinter</a:t>
            </a:r>
            <a:r>
              <a:rPr lang="en-US" sz="2400" dirty="0">
                <a:cs typeface="Adobe Arabic" panose="02040503050201020203" pitchFamily="18" charset="-78"/>
              </a:rPr>
              <a:t> implementation hides the detailed and complicated calls in simple, </a:t>
            </a:r>
            <a:r>
              <a:rPr lang="en-US" sz="2400">
                <a:cs typeface="Adobe Arabic" panose="02040503050201020203" pitchFamily="18" charset="-78"/>
              </a:rPr>
              <a:t>intuitive methods.</a:t>
            </a:r>
            <a:endParaRPr lang="en-US" sz="2400" dirty="0">
              <a:cs typeface="Adobe Arabic" panose="02040503050201020203" pitchFamily="18" charset="-78"/>
            </a:endParaRPr>
          </a:p>
          <a:p>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800" dirty="0">
                <a:solidFill>
                  <a:schemeClr val="bg1"/>
                </a:solidFill>
              </a:rPr>
              <a:t>MAIN WINDOW</a:t>
            </a:r>
          </a:p>
        </p:txBody>
      </p:sp>
      <p:sp>
        <p:nvSpPr>
          <p:cNvPr id="4" name="TextBox 3"/>
          <p:cNvSpPr txBox="1"/>
          <p:nvPr/>
        </p:nvSpPr>
        <p:spPr>
          <a:xfrm>
            <a:off x="2133600" y="1809750"/>
            <a:ext cx="4320222" cy="369332"/>
          </a:xfrm>
          <a:prstGeom prst="rect">
            <a:avLst/>
          </a:prstGeom>
          <a:noFill/>
        </p:spPr>
        <p:txBody>
          <a:bodyPr wrap="none" rtlCol="0">
            <a:spAutoFit/>
          </a:bodyPr>
          <a:lstStyle/>
          <a:p>
            <a:r>
              <a:rPr lang="en-US" dirty="0"/>
              <a:t>Insert the screenshot of the main window only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5"/>
            <a:ext cx="9144000" cy="4399295"/>
          </a:xfrm>
          <a:prstGeom prst="rect">
            <a:avLst/>
          </a:prstGeom>
        </p:spPr>
      </p:pic>
    </p:spTree>
    <p:extLst>
      <p:ext uri="{BB962C8B-B14F-4D97-AF65-F5344CB8AC3E}">
        <p14:creationId xmlns:p14="http://schemas.microsoft.com/office/powerpoint/2010/main" val="15312319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INTRODUCTION WINDOW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4475495"/>
          </a:xfrm>
          <a:prstGeom prst="rect">
            <a:avLst/>
          </a:prstGeom>
        </p:spPr>
      </p:pic>
    </p:spTree>
    <p:extLst>
      <p:ext uri="{BB962C8B-B14F-4D97-AF65-F5344CB8AC3E}">
        <p14:creationId xmlns:p14="http://schemas.microsoft.com/office/powerpoint/2010/main" val="33090842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Autofit/>
          </a:bodyPr>
          <a:lstStyle/>
          <a:p>
            <a:r>
              <a:rPr lang="en-US" sz="4400" dirty="0">
                <a:solidFill>
                  <a:schemeClr val="bg1"/>
                </a:solidFill>
              </a:rPr>
              <a:t>HOW TO PLAY WINDOW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4475495"/>
          </a:xfrm>
          <a:prstGeom prst="rect">
            <a:avLst/>
          </a:prstGeom>
        </p:spPr>
      </p:pic>
    </p:spTree>
    <p:extLst>
      <p:ext uri="{BB962C8B-B14F-4D97-AF65-F5344CB8AC3E}">
        <p14:creationId xmlns:p14="http://schemas.microsoft.com/office/powerpoint/2010/main" val="33090842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 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469</Words>
  <Application>Microsoft Office PowerPoint</Application>
  <PresentationFormat>On-screen Show (16:9)</PresentationFormat>
  <Paragraphs>98</Paragraphs>
  <Slides>25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Adobe Arabic</vt:lpstr>
      <vt:lpstr>Arial</vt:lpstr>
      <vt:lpstr>Calibri</vt:lpstr>
      <vt:lpstr>Tw Cen MT</vt:lpstr>
      <vt:lpstr>Wingdings</vt:lpstr>
      <vt:lpstr>Wingdings 2</vt:lpstr>
      <vt:lpstr>Widescreen Presentation</vt:lpstr>
      <vt:lpstr>DEGREE HUNTA Game in python…</vt:lpstr>
      <vt:lpstr>INTRODUCTION</vt:lpstr>
      <vt:lpstr>PowerPoint Presentation</vt:lpstr>
      <vt:lpstr>REQUIREMENTS</vt:lpstr>
      <vt:lpstr>WHY PYTHON ?</vt:lpstr>
      <vt:lpstr>WHY PYGAME AND TKINTER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DRAWBACKS</vt:lpstr>
      <vt:lpstr>EXISTING EXAMPLES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2016-11-24T13:25:51Z</dcterms:created>
  <dcterms:modified xsi:type="dcterms:W3CDTF">2016-11-26T08:13:56Z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